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12192000" cy="16256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14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2309" tIns="46154" rIns="92309" bIns="461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699" y="0"/>
            <a:ext cx="2984871" cy="502676"/>
          </a:xfrm>
          <a:prstGeom prst="rect">
            <a:avLst/>
          </a:prstGeom>
        </p:spPr>
        <p:txBody>
          <a:bodyPr vert="horz" lIns="92309" tIns="46154" rIns="92309" bIns="46154" rtlCol="0"/>
          <a:lstStyle>
            <a:lvl1pPr algn="r">
              <a:defRPr sz="1200"/>
            </a:lvl1pPr>
          </a:lstStyle>
          <a:p>
            <a:fld id="{069EE17D-756C-41C4-8BB7-AFB0FEF76C97}" type="datetimeFigureOut">
              <a:rPr kumimoji="1" lang="ja-JP" altLang="en-US" smtClean="0"/>
              <a:t>2019/9/13</a:t>
            </a:fld>
            <a:endParaRPr kumimoji="1" lang="ja-JP" altLang="en-US"/>
          </a:p>
        </p:txBody>
      </p:sp>
      <p:sp>
        <p:nvSpPr>
          <p:cNvPr id="4" name="スライド イメージ プレースホルダー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2309" tIns="46154" rIns="92309" bIns="46154"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2309" tIns="46154" rIns="92309" bIns="461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5"/>
          </a:xfrm>
          <a:prstGeom prst="rect">
            <a:avLst/>
          </a:prstGeom>
        </p:spPr>
        <p:txBody>
          <a:bodyPr vert="horz" lIns="92309" tIns="46154" rIns="92309" bIns="461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699" y="9516039"/>
            <a:ext cx="2984871" cy="502675"/>
          </a:xfrm>
          <a:prstGeom prst="rect">
            <a:avLst/>
          </a:prstGeom>
        </p:spPr>
        <p:txBody>
          <a:bodyPr vert="horz" lIns="92309" tIns="46154" rIns="92309" bIns="46154" rtlCol="0" anchor="b"/>
          <a:lstStyle>
            <a:lvl1pPr algn="r">
              <a:defRPr sz="1200"/>
            </a:lvl1pPr>
          </a:lstStyle>
          <a:p>
            <a:fld id="{F723ABFD-CEFD-4D3A-915B-7859781EE449}" type="slidenum">
              <a:rPr kumimoji="1" lang="ja-JP" altLang="en-US" smtClean="0"/>
              <a:t>‹#›</a:t>
            </a:fld>
            <a:endParaRPr kumimoji="1" lang="ja-JP" altLang="en-US"/>
          </a:p>
        </p:txBody>
      </p:sp>
    </p:spTree>
    <p:extLst>
      <p:ext uri="{BB962C8B-B14F-4D97-AF65-F5344CB8AC3E}">
        <p14:creationId xmlns:p14="http://schemas.microsoft.com/office/powerpoint/2010/main" val="27611492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427775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283333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323669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227365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605283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69897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314423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414454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405944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101548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63C75D-B9D0-450F-ABDC-977085E2B231}" type="datetimeFigureOut">
              <a:rPr kumimoji="1" lang="ja-JP" altLang="en-US" smtClean="0"/>
              <a:t>2019/9/13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83926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5763C75D-B9D0-450F-ABDC-977085E2B231}" type="datetimeFigureOut">
              <a:rPr kumimoji="1" lang="ja-JP" altLang="en-US" smtClean="0"/>
              <a:t>2019/9/13</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01F92692-6544-47B2-AF4B-9F2309CE19A9}" type="slidenum">
              <a:rPr kumimoji="1" lang="ja-JP" altLang="en-US" smtClean="0"/>
              <a:t>‹#›</a:t>
            </a:fld>
            <a:endParaRPr kumimoji="1" lang="ja-JP" altLang="en-US"/>
          </a:p>
        </p:txBody>
      </p:sp>
    </p:spTree>
    <p:extLst>
      <p:ext uri="{BB962C8B-B14F-4D97-AF65-F5344CB8AC3E}">
        <p14:creationId xmlns:p14="http://schemas.microsoft.com/office/powerpoint/2010/main" val="1488285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xmlns="" id="{78DFDAF4-B227-46AA-86EB-B509C167057C}"/>
              </a:ext>
            </a:extLst>
          </p:cNvPr>
          <p:cNvSpPr txBox="1"/>
          <p:nvPr/>
        </p:nvSpPr>
        <p:spPr>
          <a:xfrm>
            <a:off x="1" y="26442"/>
            <a:ext cx="12192000" cy="892552"/>
          </a:xfrm>
          <a:prstGeom prst="rect">
            <a:avLst/>
          </a:prstGeom>
          <a:noFill/>
        </p:spPr>
        <p:txBody>
          <a:bodyPr wrap="square" rtlCol="0">
            <a:spAutoFit/>
          </a:bodyPr>
          <a:lstStyle/>
          <a:p>
            <a:pPr algn="ctr"/>
            <a:r>
              <a:rPr kumimoji="1" lang="ja-JP" altLang="en-US" sz="3200" b="1" dirty="0">
                <a:latin typeface="メイリオ" panose="020B0604030504040204" pitchFamily="50" charset="-128"/>
                <a:ea typeface="メイリオ" panose="020B0604030504040204" pitchFamily="50" charset="-128"/>
              </a:rPr>
              <a:t>芦屋セントマリア病院 </a:t>
            </a:r>
            <a:r>
              <a:rPr kumimoji="1" lang="en-US" altLang="ja-JP" sz="3200" b="1" dirty="0">
                <a:latin typeface="メイリオ" panose="020B0604030504040204" pitchFamily="50" charset="-128"/>
                <a:ea typeface="メイリオ" panose="020B0604030504040204" pitchFamily="50" charset="-128"/>
              </a:rPr>
              <a:t>CKD</a:t>
            </a:r>
            <a:r>
              <a:rPr kumimoji="1" lang="ja-JP" altLang="en-US" sz="3200" b="1" dirty="0">
                <a:latin typeface="メイリオ" panose="020B0604030504040204" pitchFamily="50" charset="-128"/>
                <a:ea typeface="メイリオ" panose="020B0604030504040204" pitchFamily="50" charset="-128"/>
              </a:rPr>
              <a:t>病診連携紹介状・診療情報提供書</a:t>
            </a:r>
            <a:endParaRPr kumimoji="1" lang="en-US" altLang="ja-JP" sz="3200" b="1"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貴院の診療情報提供書に添付してご利用される場合、患者氏名以外で重複する項目の記入は不要です。</a:t>
            </a:r>
            <a:endParaRPr kumimoji="1" lang="ja-JP" altLang="en-US" dirty="0">
              <a:latin typeface="メイリオ" panose="020B0604030504040204" pitchFamily="50" charset="-128"/>
              <a:ea typeface="メイリオ" panose="020B0604030504040204" pitchFamily="50" charset="-128"/>
            </a:endParaRPr>
          </a:p>
        </p:txBody>
      </p:sp>
      <p:graphicFrame>
        <p:nvGraphicFramePr>
          <p:cNvPr id="22" name="表 21">
            <a:extLst>
              <a:ext uri="{FF2B5EF4-FFF2-40B4-BE49-F238E27FC236}">
                <a16:creationId xmlns:a16="http://schemas.microsoft.com/office/drawing/2014/main" xmlns="" id="{91208E46-9AD4-4129-A9A5-0C0797E9706B}"/>
              </a:ext>
            </a:extLst>
          </p:cNvPr>
          <p:cNvGraphicFramePr>
            <a:graphicFrameLocks noGrp="1"/>
          </p:cNvGraphicFramePr>
          <p:nvPr>
            <p:extLst>
              <p:ext uri="{D42A27DB-BD31-4B8C-83A1-F6EECF244321}">
                <p14:modId xmlns:p14="http://schemas.microsoft.com/office/powerpoint/2010/main" val="2259613107"/>
              </p:ext>
            </p:extLst>
          </p:nvPr>
        </p:nvGraphicFramePr>
        <p:xfrm>
          <a:off x="228600" y="5589269"/>
          <a:ext cx="11707584" cy="9877769"/>
        </p:xfrm>
        <a:graphic>
          <a:graphicData uri="http://schemas.openxmlformats.org/drawingml/2006/table">
            <a:tbl>
              <a:tblPr/>
              <a:tblGrid>
                <a:gridCol w="2176760">
                  <a:extLst>
                    <a:ext uri="{9D8B030D-6E8A-4147-A177-3AD203B41FA5}">
                      <a16:colId xmlns:a16="http://schemas.microsoft.com/office/drawing/2014/main" xmlns="" val="3976869783"/>
                    </a:ext>
                  </a:extLst>
                </a:gridCol>
                <a:gridCol w="9530824">
                  <a:extLst>
                    <a:ext uri="{9D8B030D-6E8A-4147-A177-3AD203B41FA5}">
                      <a16:colId xmlns:a16="http://schemas.microsoft.com/office/drawing/2014/main" xmlns="" val="94769757"/>
                    </a:ext>
                  </a:extLst>
                </a:gridCol>
              </a:tblGrid>
              <a:tr h="544818">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傷病名</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a:solidFill>
                            <a:srgbClr val="000000"/>
                          </a:solidFill>
                          <a:effectLst/>
                          <a:latin typeface="メイリオ" panose="020B0604030504040204" pitchFamily="50" charset="-128"/>
                          <a:ea typeface="メイリオ" panose="020B0604030504040204" pitchFamily="50" charset="-128"/>
                        </a:rPr>
                      </a:br>
                      <a:endParaRPr lang="ja-JP" altLang="en-US" sz="1800" b="0" i="0" u="none" strike="noStrike">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65491265"/>
                  </a:ext>
                </a:extLst>
              </a:tr>
              <a:tr h="1201586">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紹介目的</a:t>
                      </a:r>
                      <a:endParaRPr lang="en-US" altLang="ja-JP" sz="1800" b="1"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（複数チェック可）</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2000" b="0" i="0" u="none" strike="noStrike">
                          <a:solidFill>
                            <a:srgbClr val="000000"/>
                          </a:solidFill>
                          <a:effectLst/>
                          <a:latin typeface="メイリオ" panose="020B0604030504040204" pitchFamily="50" charset="-128"/>
                          <a:ea typeface="メイリオ" panose="020B0604030504040204" pitchFamily="50" charset="-128"/>
                        </a:rPr>
                        <a:t>CKD</a:t>
                      </a: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についての治療方針検討</a:t>
                      </a:r>
                      <a:br>
                        <a:rPr lang="ja-JP" altLang="en-US" sz="2000" b="0" i="0" u="none" strike="noStrike">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□栄養指導</a:t>
                      </a:r>
                      <a:br>
                        <a:rPr lang="ja-JP" altLang="en-US" sz="2000" b="0" i="0" u="none" strike="noStrike">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□腎代替療法（血液透析・腹膜透析・腎移植）に関する説明</a:t>
                      </a:r>
                      <a:br>
                        <a:rPr lang="ja-JP" altLang="en-US" sz="2000" b="0" i="0" u="none" strike="noStrike">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□血液透析導入</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64263727"/>
                  </a:ext>
                </a:extLst>
              </a:tr>
              <a:tr h="1201586">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紹介基準</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eGFR50</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未満</a:t>
                      </a:r>
                      <a:b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□尿蛋白</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2</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＋以上　または尿蛋白</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尿</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Cr0.5</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以上</a:t>
                      </a:r>
                      <a:b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□蛋白尿と血尿がともに（</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＋）以上</a:t>
                      </a:r>
                      <a:b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32600223"/>
                  </a:ext>
                </a:extLst>
              </a:tr>
              <a:tr h="546595">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既往歴及び家族歴</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96571618"/>
                  </a:ext>
                </a:extLst>
              </a:tr>
              <a:tr h="1261594">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最新の検査所見</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年　　　　月　　　　日</a:t>
                      </a:r>
                      <a:b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血清クレアチニン　　　（　　　）</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mg/dl</a:t>
                      </a:r>
                      <a:b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尿蛋白　　　　　　　　（　　　）　　　　　尿蛋白</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尿</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Cr</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　　　　）</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g/g</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Cr</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尿潜血　　　　　　　　（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15122799"/>
                  </a:ext>
                </a:extLst>
              </a:tr>
              <a:tr h="1082173">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症状の経過及び</a:t>
                      </a:r>
                      <a:b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検査所見の推移</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データを持参される場合は、記入不要です。</a:t>
                      </a:r>
                      <a:br>
                        <a:rPr lang="ja-JP" altLang="en-US" sz="1800" b="0" i="0" u="none" strike="noStrike">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a:solidFill>
                            <a:srgbClr val="000000"/>
                          </a:solidFill>
                          <a:effectLst/>
                          <a:latin typeface="メイリオ" panose="020B0604030504040204" pitchFamily="50" charset="-128"/>
                          <a:ea typeface="メイリオ" panose="020B0604030504040204" pitchFamily="50" charset="-128"/>
                        </a:rPr>
                      </a:br>
                      <a:endParaRPr lang="ja-JP" altLang="en-US" sz="1800" b="0" i="0" u="none" strike="noStrike">
                        <a:solidFill>
                          <a:srgbClr val="000000"/>
                        </a:solidFill>
                        <a:effectLst/>
                        <a:latin typeface="メイリオ" panose="020B0604030504040204" pitchFamily="50" charset="-128"/>
                        <a:ea typeface="メイリオ"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40510407"/>
                  </a:ext>
                </a:extLst>
              </a:tr>
              <a:tr h="1005526">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現在の処方</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おくすり手帳を持参される場合は記入不要です。</a:t>
                      </a:r>
                      <a:b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b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2294047"/>
                  </a:ext>
                </a:extLst>
              </a:tr>
              <a:tr h="843349">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治療の経過</a:t>
                      </a:r>
                      <a:b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特に処方の変更履歴</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腎機能の変化を認めた時期の変更履歴については、詳細をご記入ください。</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b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91441141"/>
                  </a:ext>
                </a:extLst>
              </a:tr>
              <a:tr h="1350851">
                <a:tc>
                  <a:txBody>
                    <a:bodyPr/>
                    <a:lstStyle/>
                    <a:p>
                      <a:pPr algn="ctr" fontAlgn="ct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備考</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今後の治療　□併診希望</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□可能な限り自院で診る</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□全面的に腎臓専門医で加療希望</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□その他（　　　　　　　　　　　　　　　　　　　　　　　　　　　　　）</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コメント欄</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2023852"/>
                  </a:ext>
                </a:extLst>
              </a:tr>
            </a:tbl>
          </a:graphicData>
        </a:graphic>
      </p:graphicFrame>
      <p:graphicFrame>
        <p:nvGraphicFramePr>
          <p:cNvPr id="33" name="表 32">
            <a:extLst>
              <a:ext uri="{FF2B5EF4-FFF2-40B4-BE49-F238E27FC236}">
                <a16:creationId xmlns:a16="http://schemas.microsoft.com/office/drawing/2014/main" xmlns="" id="{D03F56A7-7EAC-48AF-ABCC-E98B6193EF70}"/>
              </a:ext>
            </a:extLst>
          </p:cNvPr>
          <p:cNvGraphicFramePr>
            <a:graphicFrameLocks noGrp="1"/>
          </p:cNvGraphicFramePr>
          <p:nvPr>
            <p:extLst>
              <p:ext uri="{D42A27DB-BD31-4B8C-83A1-F6EECF244321}">
                <p14:modId xmlns:p14="http://schemas.microsoft.com/office/powerpoint/2010/main" val="4152484399"/>
              </p:ext>
            </p:extLst>
          </p:nvPr>
        </p:nvGraphicFramePr>
        <p:xfrm>
          <a:off x="228600" y="3337214"/>
          <a:ext cx="11707584" cy="2155740"/>
        </p:xfrm>
        <a:graphic>
          <a:graphicData uri="http://schemas.openxmlformats.org/drawingml/2006/table">
            <a:tbl>
              <a:tblPr/>
              <a:tblGrid>
                <a:gridCol w="1473876">
                  <a:extLst>
                    <a:ext uri="{9D8B030D-6E8A-4147-A177-3AD203B41FA5}">
                      <a16:colId xmlns:a16="http://schemas.microsoft.com/office/drawing/2014/main" xmlns="" val="1632469019"/>
                    </a:ext>
                  </a:extLst>
                </a:gridCol>
                <a:gridCol w="4143540">
                  <a:extLst>
                    <a:ext uri="{9D8B030D-6E8A-4147-A177-3AD203B41FA5}">
                      <a16:colId xmlns:a16="http://schemas.microsoft.com/office/drawing/2014/main" xmlns="" val="2877429289"/>
                    </a:ext>
                  </a:extLst>
                </a:gridCol>
                <a:gridCol w="1473876">
                  <a:extLst>
                    <a:ext uri="{9D8B030D-6E8A-4147-A177-3AD203B41FA5}">
                      <a16:colId xmlns:a16="http://schemas.microsoft.com/office/drawing/2014/main" xmlns="" val="1208711827"/>
                    </a:ext>
                  </a:extLst>
                </a:gridCol>
                <a:gridCol w="2085674">
                  <a:extLst>
                    <a:ext uri="{9D8B030D-6E8A-4147-A177-3AD203B41FA5}">
                      <a16:colId xmlns:a16="http://schemas.microsoft.com/office/drawing/2014/main" xmlns="" val="3082006000"/>
                    </a:ext>
                  </a:extLst>
                </a:gridCol>
                <a:gridCol w="2530618">
                  <a:extLst>
                    <a:ext uri="{9D8B030D-6E8A-4147-A177-3AD203B41FA5}">
                      <a16:colId xmlns:a16="http://schemas.microsoft.com/office/drawing/2014/main" xmlns="" val="513824687"/>
                    </a:ext>
                  </a:extLst>
                </a:gridCol>
              </a:tblGrid>
              <a:tr h="736346">
                <a:tc>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フリガナ</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生年月日</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　　　　　年　　　　月　　　　日</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dist" fontAlgn="ctr"/>
                      <a:endParaRPr lang="ja-JP" altLang="en-US" sz="2000" b="0" i="0" u="none" strike="noStrike">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2766841"/>
                  </a:ext>
                </a:extLst>
              </a:tr>
              <a:tr h="711266">
                <a:tc>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患者氏名</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a:solidFill>
                            <a:srgbClr val="000000"/>
                          </a:solidFill>
                          <a:effectLst/>
                          <a:latin typeface="メイリオ" panose="020B0604030504040204" pitchFamily="50" charset="-128"/>
                          <a:ea typeface="メイリオ" panose="020B0604030504040204" pitchFamily="50" charset="-128"/>
                        </a:rPr>
                        <a:t>年齢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　　　　　　   歳</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男　・　女</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82795189"/>
                  </a:ext>
                </a:extLst>
              </a:tr>
              <a:tr h="708128">
                <a:tc>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住所</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20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3906989425"/>
                  </a:ext>
                </a:extLst>
              </a:tr>
            </a:tbl>
          </a:graphicData>
        </a:graphic>
      </p:graphicFrame>
      <p:graphicFrame>
        <p:nvGraphicFramePr>
          <p:cNvPr id="37" name="表 36">
            <a:extLst>
              <a:ext uri="{FF2B5EF4-FFF2-40B4-BE49-F238E27FC236}">
                <a16:creationId xmlns:a16="http://schemas.microsoft.com/office/drawing/2014/main" xmlns="" id="{96D3534E-DEF4-4975-ADF9-A001805AF56D}"/>
              </a:ext>
            </a:extLst>
          </p:cNvPr>
          <p:cNvGraphicFramePr>
            <a:graphicFrameLocks noGrp="1"/>
          </p:cNvGraphicFramePr>
          <p:nvPr>
            <p:extLst>
              <p:ext uri="{D42A27DB-BD31-4B8C-83A1-F6EECF244321}">
                <p14:modId xmlns:p14="http://schemas.microsoft.com/office/powerpoint/2010/main" val="646476673"/>
              </p:ext>
            </p:extLst>
          </p:nvPr>
        </p:nvGraphicFramePr>
        <p:xfrm>
          <a:off x="6739735" y="942438"/>
          <a:ext cx="1707778" cy="2228124"/>
        </p:xfrm>
        <a:graphic>
          <a:graphicData uri="http://schemas.openxmlformats.org/drawingml/2006/table">
            <a:tbl>
              <a:tblPr/>
              <a:tblGrid>
                <a:gridCol w="1707778">
                  <a:extLst>
                    <a:ext uri="{9D8B030D-6E8A-4147-A177-3AD203B41FA5}">
                      <a16:colId xmlns:a16="http://schemas.microsoft.com/office/drawing/2014/main" xmlns="" val="513801570"/>
                    </a:ext>
                  </a:extLst>
                </a:gridCol>
              </a:tblGrid>
              <a:tr h="557031">
                <a:tc>
                  <a:txBody>
                    <a:bodyPr/>
                    <a:lstStyle/>
                    <a:p>
                      <a:pPr algn="r" fontAlgn="t"/>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r" fontAlgn="t"/>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所在地：</a:t>
                      </a:r>
                    </a:p>
                  </a:txBody>
                  <a:tcPr marL="7620" marR="7620" marT="7620" marB="0">
                    <a:lnL>
                      <a:noFill/>
                    </a:lnL>
                    <a:lnR>
                      <a:noFill/>
                    </a:lnR>
                    <a:lnT>
                      <a:noFill/>
                    </a:lnT>
                    <a:lnB>
                      <a:noFill/>
                    </a:lnB>
                  </a:tcPr>
                </a:tc>
                <a:extLst>
                  <a:ext uri="{0D108BD9-81ED-4DB2-BD59-A6C34878D82A}">
                    <a16:rowId xmlns:a16="http://schemas.microsoft.com/office/drawing/2014/main" xmlns="" val="1903104723"/>
                  </a:ext>
                </a:extLst>
              </a:tr>
              <a:tr h="557031">
                <a:tc>
                  <a:txBody>
                    <a:bodyPr/>
                    <a:lstStyle/>
                    <a:p>
                      <a:pPr algn="r" fontAlgn="ctr"/>
                      <a:endParaRPr lang="en-US" altLang="zh-TW" sz="1800" b="0" i="0" u="none" strike="noStrike" dirty="0">
                        <a:solidFill>
                          <a:srgbClr val="000000"/>
                        </a:solidFill>
                        <a:effectLst/>
                        <a:latin typeface="メイリオ" panose="020B0604030504040204" pitchFamily="50" charset="-128"/>
                        <a:ea typeface="メイリオ" panose="020B0604030504040204" pitchFamily="50" charset="-128"/>
                      </a:endParaRPr>
                    </a:p>
                    <a:p>
                      <a:pPr algn="r" fontAlgn="ctr"/>
                      <a:r>
                        <a:rPr lang="zh-TW" altLang="en-US" sz="1800" b="0" i="0" u="none" strike="noStrike" dirty="0">
                          <a:solidFill>
                            <a:srgbClr val="000000"/>
                          </a:solidFill>
                          <a:effectLst/>
                          <a:latin typeface="メイリオ" panose="020B0604030504040204" pitchFamily="50" charset="-128"/>
                          <a:ea typeface="メイリオ" panose="020B0604030504040204" pitchFamily="50" charset="-128"/>
                        </a:rPr>
                        <a:t>医療機関名：</a:t>
                      </a:r>
                    </a:p>
                  </a:txBody>
                  <a:tcPr marL="7620" marR="7620" marT="7620" marB="0" anchor="ctr">
                    <a:lnL>
                      <a:noFill/>
                    </a:lnL>
                    <a:lnR>
                      <a:noFill/>
                    </a:lnR>
                    <a:lnT>
                      <a:noFill/>
                    </a:lnT>
                    <a:lnB>
                      <a:noFill/>
                    </a:lnB>
                  </a:tcPr>
                </a:tc>
                <a:extLst>
                  <a:ext uri="{0D108BD9-81ED-4DB2-BD59-A6C34878D82A}">
                    <a16:rowId xmlns:a16="http://schemas.microsoft.com/office/drawing/2014/main" xmlns="" val="262737954"/>
                  </a:ext>
                </a:extLst>
              </a:tr>
              <a:tr h="557031">
                <a:tc>
                  <a:txBody>
                    <a:bodyPr/>
                    <a:lstStyle/>
                    <a:p>
                      <a:pPr algn="r" fontAlgn="ct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p>
                      <a:pPr algn="r" fontAlgn="ct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医師名：</a:t>
                      </a:r>
                    </a:p>
                  </a:txBody>
                  <a:tcPr marL="7620" marR="7620" marT="7620" marB="0" anchor="ctr">
                    <a:lnL>
                      <a:noFill/>
                    </a:lnL>
                    <a:lnR>
                      <a:noFill/>
                    </a:lnR>
                    <a:lnT>
                      <a:noFill/>
                    </a:lnT>
                    <a:lnB>
                      <a:noFill/>
                    </a:lnB>
                  </a:tcPr>
                </a:tc>
                <a:extLst>
                  <a:ext uri="{0D108BD9-81ED-4DB2-BD59-A6C34878D82A}">
                    <a16:rowId xmlns:a16="http://schemas.microsoft.com/office/drawing/2014/main" xmlns="" val="489144091"/>
                  </a:ext>
                </a:extLst>
              </a:tr>
              <a:tr h="557031">
                <a:tc>
                  <a:txBody>
                    <a:bodyPr/>
                    <a:lstStyle/>
                    <a:p>
                      <a:pPr algn="r" fontAlgn="ctr"/>
                      <a:endParaRPr lang="en-US" sz="1800" b="0" i="0" u="none" strike="noStrike" dirty="0">
                        <a:solidFill>
                          <a:srgbClr val="000000"/>
                        </a:solidFill>
                        <a:effectLst/>
                        <a:latin typeface="メイリオ" panose="020B0604030504040204" pitchFamily="50" charset="-128"/>
                        <a:ea typeface="メイリオ" panose="020B0604030504040204" pitchFamily="50" charset="-128"/>
                      </a:endParaRPr>
                    </a:p>
                    <a:p>
                      <a:pPr algn="r" fontAlgn="ctr"/>
                      <a:r>
                        <a:rPr lang="en-US" sz="1800" b="0" i="0" u="none" strike="noStrike" dirty="0">
                          <a:solidFill>
                            <a:srgbClr val="000000"/>
                          </a:solidFill>
                          <a:effectLst/>
                          <a:latin typeface="メイリオ" panose="020B0604030504040204" pitchFamily="50" charset="-128"/>
                          <a:ea typeface="メイリオ" panose="020B0604030504040204" pitchFamily="50" charset="-128"/>
                        </a:rPr>
                        <a:t>TEL ：</a:t>
                      </a:r>
                    </a:p>
                  </a:txBody>
                  <a:tcPr marL="7620" marR="7620" marT="7620" marB="0" anchor="ctr">
                    <a:lnL>
                      <a:noFill/>
                    </a:lnL>
                    <a:lnR>
                      <a:noFill/>
                    </a:lnR>
                    <a:lnT>
                      <a:noFill/>
                    </a:lnT>
                    <a:lnB>
                      <a:noFill/>
                    </a:lnB>
                  </a:tcPr>
                </a:tc>
                <a:extLst>
                  <a:ext uri="{0D108BD9-81ED-4DB2-BD59-A6C34878D82A}">
                    <a16:rowId xmlns:a16="http://schemas.microsoft.com/office/drawing/2014/main" xmlns="" val="3632766603"/>
                  </a:ext>
                </a:extLst>
              </a:tr>
            </a:tbl>
          </a:graphicData>
        </a:graphic>
      </p:graphicFrame>
      <p:sp>
        <p:nvSpPr>
          <p:cNvPr id="2" name="テキスト ボックス 1">
            <a:extLst>
              <a:ext uri="{FF2B5EF4-FFF2-40B4-BE49-F238E27FC236}">
                <a16:creationId xmlns:a16="http://schemas.microsoft.com/office/drawing/2014/main" xmlns="" id="{0D0502F9-D01C-4350-A01E-0994244A6DBD}"/>
              </a:ext>
            </a:extLst>
          </p:cNvPr>
          <p:cNvSpPr txBox="1"/>
          <p:nvPr/>
        </p:nvSpPr>
        <p:spPr>
          <a:xfrm>
            <a:off x="1" y="15563353"/>
            <a:ext cx="12191999" cy="523220"/>
          </a:xfrm>
          <a:prstGeom prst="rect">
            <a:avLst/>
          </a:prstGeom>
          <a:noFill/>
        </p:spPr>
        <p:txBody>
          <a:bodyPr wrap="square" rtlCol="0">
            <a:spAutoFit/>
          </a:bodyPr>
          <a:lstStyle/>
          <a:p>
            <a:pPr algn="ctr"/>
            <a:r>
              <a:rPr kumimoji="1" lang="ja-JP" altLang="en-US" sz="2800" dirty="0"/>
              <a:t>出来る限りおくすり手帳や過去の検査所見の持参をお願い致します。</a:t>
            </a:r>
          </a:p>
        </p:txBody>
      </p:sp>
      <p:graphicFrame>
        <p:nvGraphicFramePr>
          <p:cNvPr id="6" name="表 5">
            <a:extLst>
              <a:ext uri="{FF2B5EF4-FFF2-40B4-BE49-F238E27FC236}">
                <a16:creationId xmlns:a16="http://schemas.microsoft.com/office/drawing/2014/main" xmlns="" id="{41D2D717-035E-4429-932B-B38F419BF810}"/>
              </a:ext>
            </a:extLst>
          </p:cNvPr>
          <p:cNvGraphicFramePr>
            <a:graphicFrameLocks noGrp="1"/>
          </p:cNvGraphicFramePr>
          <p:nvPr>
            <p:extLst>
              <p:ext uri="{D42A27DB-BD31-4B8C-83A1-F6EECF244321}">
                <p14:modId xmlns:p14="http://schemas.microsoft.com/office/powerpoint/2010/main" val="540782203"/>
              </p:ext>
            </p:extLst>
          </p:nvPr>
        </p:nvGraphicFramePr>
        <p:xfrm>
          <a:off x="255816" y="1871663"/>
          <a:ext cx="6483919" cy="1322343"/>
        </p:xfrm>
        <a:graphic>
          <a:graphicData uri="http://schemas.openxmlformats.org/drawingml/2006/table">
            <a:tbl>
              <a:tblPr/>
              <a:tblGrid>
                <a:gridCol w="1494256">
                  <a:extLst>
                    <a:ext uri="{9D8B030D-6E8A-4147-A177-3AD203B41FA5}">
                      <a16:colId xmlns:a16="http://schemas.microsoft.com/office/drawing/2014/main" xmlns="" val="1064896366"/>
                    </a:ext>
                  </a:extLst>
                </a:gridCol>
                <a:gridCol w="4989663">
                  <a:extLst>
                    <a:ext uri="{9D8B030D-6E8A-4147-A177-3AD203B41FA5}">
                      <a16:colId xmlns:a16="http://schemas.microsoft.com/office/drawing/2014/main" xmlns="" val="3586884194"/>
                    </a:ext>
                  </a:extLst>
                </a:gridCol>
              </a:tblGrid>
              <a:tr h="440781">
                <a:tc>
                  <a:txBody>
                    <a:bodyPr/>
                    <a:lstStyle/>
                    <a:p>
                      <a:pPr algn="l" fontAlgn="ctr"/>
                      <a:r>
                        <a:rPr lang="ja-JP" altLang="en-US" sz="2400" b="0" i="0" u="none" strike="noStrike" dirty="0">
                          <a:solidFill>
                            <a:srgbClr val="000000"/>
                          </a:solidFill>
                          <a:effectLst/>
                          <a:latin typeface="メイリオ" panose="020B0604030504040204" pitchFamily="50" charset="-128"/>
                          <a:ea typeface="メイリオ" panose="020B0604030504040204" pitchFamily="50" charset="-128"/>
                        </a:rPr>
                        <a:t>紹介先</a:t>
                      </a:r>
                      <a:r>
                        <a:rPr lang="en-US" altLang="ja-JP" sz="2400" b="0" i="0" u="none" strike="noStrike" dirty="0">
                          <a:solidFill>
                            <a:srgbClr val="000000"/>
                          </a:solidFill>
                          <a:effectLst/>
                          <a:latin typeface="メイリオ" panose="020B0604030504040204" pitchFamily="50" charset="-128"/>
                          <a:ea typeface="メイリオ" panose="020B0604030504040204" pitchFamily="50" charset="-128"/>
                        </a:rPr>
                        <a:t>:</a:t>
                      </a:r>
                      <a:endParaRPr lang="ja-JP" altLang="en-US" sz="2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a:noFill/>
                    </a:lnL>
                    <a:lnR>
                      <a:noFill/>
                    </a:lnR>
                    <a:lnT>
                      <a:noFill/>
                    </a:lnT>
                    <a:lnB>
                      <a:noFill/>
                    </a:lnB>
                  </a:tcPr>
                </a:tc>
                <a:tc>
                  <a:txBody>
                    <a:bodyPr/>
                    <a:lstStyle/>
                    <a:p>
                      <a:pPr algn="l" fontAlgn="ctr"/>
                      <a:r>
                        <a:rPr lang="ja-JP" altLang="en-US" sz="2400" b="0" i="0" u="none" strike="noStrike">
                          <a:solidFill>
                            <a:srgbClr val="000000"/>
                          </a:solidFill>
                          <a:effectLst/>
                          <a:latin typeface="メイリオ" panose="020B0604030504040204" pitchFamily="50" charset="-128"/>
                          <a:ea typeface="メイリオ" panose="020B0604030504040204" pitchFamily="50" charset="-128"/>
                        </a:rPr>
                        <a:t>芦屋セントマリア病院</a:t>
                      </a:r>
                    </a:p>
                  </a:txBody>
                  <a:tcPr marL="7620" marR="7620" marT="7620" marB="0" anchor="ctr">
                    <a:lnL>
                      <a:noFill/>
                    </a:lnL>
                    <a:lnR>
                      <a:noFill/>
                    </a:lnR>
                    <a:lnT>
                      <a:noFill/>
                    </a:lnT>
                    <a:lnB>
                      <a:noFill/>
                    </a:lnB>
                  </a:tcPr>
                </a:tc>
                <a:extLst>
                  <a:ext uri="{0D108BD9-81ED-4DB2-BD59-A6C34878D82A}">
                    <a16:rowId xmlns:a16="http://schemas.microsoft.com/office/drawing/2014/main" xmlns="" val="499753801"/>
                  </a:ext>
                </a:extLst>
              </a:tr>
              <a:tr h="440781">
                <a:tc>
                  <a:txBody>
                    <a:bodyPr/>
                    <a:lstStyle/>
                    <a:p>
                      <a:pPr algn="l" fontAlgn="ctr"/>
                      <a:r>
                        <a:rPr lang="ja-JP" altLang="en-US" sz="2400" b="0" i="0" u="none" strike="noStrike" dirty="0">
                          <a:solidFill>
                            <a:srgbClr val="000000"/>
                          </a:solidFill>
                          <a:effectLst/>
                          <a:latin typeface="メイリオ" panose="020B0604030504040204" pitchFamily="50" charset="-128"/>
                          <a:ea typeface="メイリオ" panose="020B0604030504040204" pitchFamily="50" charset="-128"/>
                        </a:rPr>
                        <a:t>診療科</a:t>
                      </a:r>
                      <a:r>
                        <a:rPr lang="en-US" altLang="ja-JP" sz="2400" b="0" i="0" u="none" strike="noStrike" dirty="0">
                          <a:solidFill>
                            <a:srgbClr val="000000"/>
                          </a:solidFill>
                          <a:effectLst/>
                          <a:latin typeface="メイリオ" panose="020B0604030504040204" pitchFamily="50" charset="-128"/>
                          <a:ea typeface="メイリオ" panose="020B0604030504040204" pitchFamily="50" charset="-128"/>
                        </a:rPr>
                        <a:t>:</a:t>
                      </a:r>
                      <a:endParaRPr lang="ja-JP" altLang="en-US" sz="2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a:noFill/>
                    </a:lnL>
                    <a:lnR>
                      <a:noFill/>
                    </a:lnR>
                    <a:lnT>
                      <a:noFill/>
                    </a:lnT>
                    <a:lnB>
                      <a:noFill/>
                    </a:lnB>
                  </a:tcPr>
                </a:tc>
                <a:tc>
                  <a:txBody>
                    <a:bodyPr/>
                    <a:lstStyle/>
                    <a:p>
                      <a:pPr algn="l" fontAlgn="ctr"/>
                      <a:r>
                        <a:rPr lang="ja-JP" altLang="en-US" sz="2400" b="0" i="0" u="none" strike="noStrike" dirty="0">
                          <a:solidFill>
                            <a:srgbClr val="000000"/>
                          </a:solidFill>
                          <a:effectLst/>
                          <a:latin typeface="メイリオ" panose="020B0604030504040204" pitchFamily="50" charset="-128"/>
                          <a:ea typeface="メイリオ" panose="020B0604030504040204" pitchFamily="50" charset="-128"/>
                        </a:rPr>
                        <a:t>腎臓内科</a:t>
                      </a:r>
                    </a:p>
                  </a:txBody>
                  <a:tcPr marL="7620" marR="7620" marT="7620" marB="0" anchor="ctr">
                    <a:lnL>
                      <a:noFill/>
                    </a:lnL>
                    <a:lnR>
                      <a:noFill/>
                    </a:lnR>
                    <a:lnT>
                      <a:noFill/>
                    </a:lnT>
                    <a:lnB>
                      <a:noFill/>
                    </a:lnB>
                  </a:tcPr>
                </a:tc>
                <a:extLst>
                  <a:ext uri="{0D108BD9-81ED-4DB2-BD59-A6C34878D82A}">
                    <a16:rowId xmlns:a16="http://schemas.microsoft.com/office/drawing/2014/main" xmlns="" val="2743324744"/>
                  </a:ext>
                </a:extLst>
              </a:tr>
              <a:tr h="440781">
                <a:tc>
                  <a:txBody>
                    <a:bodyPr/>
                    <a:lstStyle/>
                    <a:p>
                      <a:pPr algn="l" fontAlgn="ctr"/>
                      <a:r>
                        <a:rPr lang="ja-JP" altLang="en-US" sz="2400" b="0" i="0" u="none" strike="noStrike" dirty="0">
                          <a:solidFill>
                            <a:srgbClr val="000000"/>
                          </a:solidFill>
                          <a:effectLst/>
                          <a:latin typeface="メイリオ" panose="020B0604030504040204" pitchFamily="50" charset="-128"/>
                          <a:ea typeface="メイリオ" panose="020B0604030504040204" pitchFamily="50" charset="-128"/>
                        </a:rPr>
                        <a:t>医師名</a:t>
                      </a:r>
                      <a:r>
                        <a:rPr lang="en-US" altLang="ja-JP" sz="2400" b="0" i="0" u="none" strike="noStrike" dirty="0">
                          <a:solidFill>
                            <a:srgbClr val="000000"/>
                          </a:solidFill>
                          <a:effectLst/>
                          <a:latin typeface="メイリオ" panose="020B0604030504040204" pitchFamily="50" charset="-128"/>
                          <a:ea typeface="メイリオ" panose="020B0604030504040204" pitchFamily="50" charset="-128"/>
                        </a:rPr>
                        <a:t>:</a:t>
                      </a:r>
                      <a:endParaRPr lang="ja-JP" altLang="en-US" sz="2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a:noFill/>
                    </a:lnL>
                    <a:lnR>
                      <a:noFill/>
                    </a:lnR>
                    <a:lnT>
                      <a:noFill/>
                    </a:lnT>
                    <a:lnB>
                      <a:noFill/>
                    </a:lnB>
                  </a:tcPr>
                </a:tc>
                <a:tc>
                  <a:txBody>
                    <a:bodyPr/>
                    <a:lstStyle/>
                    <a:p>
                      <a:pPr algn="l" fontAlgn="ctr"/>
                      <a:r>
                        <a:rPr lang="ja-JP" altLang="en-US" sz="2400" b="0" i="0" u="none" strike="noStrike" dirty="0">
                          <a:solidFill>
                            <a:srgbClr val="000000"/>
                          </a:solidFill>
                          <a:effectLst/>
                          <a:latin typeface="メイリオ" panose="020B0604030504040204" pitchFamily="50" charset="-128"/>
                          <a:ea typeface="メイリオ" panose="020B0604030504040204" pitchFamily="50" charset="-128"/>
                        </a:rPr>
                        <a:t>原納　育子</a:t>
                      </a:r>
                    </a:p>
                  </a:txBody>
                  <a:tcPr marL="7620" marR="7620" marT="7620" marB="0" anchor="ctr">
                    <a:lnL>
                      <a:noFill/>
                    </a:lnL>
                    <a:lnR>
                      <a:noFill/>
                    </a:lnR>
                    <a:lnT>
                      <a:noFill/>
                    </a:lnT>
                    <a:lnB>
                      <a:noFill/>
                    </a:lnB>
                  </a:tcPr>
                </a:tc>
                <a:extLst>
                  <a:ext uri="{0D108BD9-81ED-4DB2-BD59-A6C34878D82A}">
                    <a16:rowId xmlns:a16="http://schemas.microsoft.com/office/drawing/2014/main" xmlns="" val="2369395246"/>
                  </a:ext>
                </a:extLst>
              </a:tr>
            </a:tbl>
          </a:graphicData>
        </a:graphic>
      </p:graphicFrame>
      <p:graphicFrame>
        <p:nvGraphicFramePr>
          <p:cNvPr id="7" name="表 6">
            <a:extLst>
              <a:ext uri="{FF2B5EF4-FFF2-40B4-BE49-F238E27FC236}">
                <a16:creationId xmlns:a16="http://schemas.microsoft.com/office/drawing/2014/main" xmlns="" id="{39E1B17F-FA50-4EC6-8AB5-9AADE9162533}"/>
              </a:ext>
            </a:extLst>
          </p:cNvPr>
          <p:cNvGraphicFramePr>
            <a:graphicFrameLocks noGrp="1"/>
          </p:cNvGraphicFramePr>
          <p:nvPr>
            <p:extLst>
              <p:ext uri="{D42A27DB-BD31-4B8C-83A1-F6EECF244321}">
                <p14:modId xmlns:p14="http://schemas.microsoft.com/office/powerpoint/2010/main" val="3976183083"/>
              </p:ext>
            </p:extLst>
          </p:nvPr>
        </p:nvGraphicFramePr>
        <p:xfrm>
          <a:off x="228599" y="964209"/>
          <a:ext cx="5889171" cy="746760"/>
        </p:xfrm>
        <a:graphic>
          <a:graphicData uri="http://schemas.openxmlformats.org/drawingml/2006/table">
            <a:tbl>
              <a:tblPr/>
              <a:tblGrid>
                <a:gridCol w="1040759">
                  <a:extLst>
                    <a:ext uri="{9D8B030D-6E8A-4147-A177-3AD203B41FA5}">
                      <a16:colId xmlns:a16="http://schemas.microsoft.com/office/drawing/2014/main" xmlns="" val="1583964673"/>
                    </a:ext>
                  </a:extLst>
                </a:gridCol>
                <a:gridCol w="4848412">
                  <a:extLst>
                    <a:ext uri="{9D8B030D-6E8A-4147-A177-3AD203B41FA5}">
                      <a16:colId xmlns:a16="http://schemas.microsoft.com/office/drawing/2014/main" xmlns="" val="625087625"/>
                    </a:ext>
                  </a:extLst>
                </a:gridCol>
              </a:tblGrid>
              <a:tr h="228600">
                <a:tc>
                  <a:txBody>
                    <a:bodyPr/>
                    <a:lstStyle/>
                    <a:p>
                      <a:pPr algn="l" fontAlgn="ctr"/>
                      <a:r>
                        <a:rPr lang="en-US" sz="2400" b="1" i="0" u="none" strike="noStrike">
                          <a:solidFill>
                            <a:srgbClr val="000000"/>
                          </a:solidFill>
                          <a:effectLst/>
                          <a:latin typeface="メイリオ" panose="020B0604030504040204" pitchFamily="50" charset="-128"/>
                          <a:ea typeface="メイリオ" panose="020B0604030504040204" pitchFamily="50" charset="-128"/>
                        </a:rPr>
                        <a:t>FAX：</a:t>
                      </a:r>
                    </a:p>
                  </a:txBody>
                  <a:tcPr marL="7620" marR="7620" marT="7620" marB="0" anchor="ctr">
                    <a:lnL>
                      <a:noFill/>
                    </a:lnL>
                    <a:lnR>
                      <a:noFill/>
                    </a:lnR>
                    <a:lnT>
                      <a:noFill/>
                    </a:lnT>
                    <a:lnB>
                      <a:noFill/>
                    </a:lnB>
                  </a:tcPr>
                </a:tc>
                <a:tc>
                  <a:txBody>
                    <a:bodyPr/>
                    <a:lstStyle/>
                    <a:p>
                      <a:pPr algn="l" fontAlgn="ctr"/>
                      <a:r>
                        <a:rPr lang="en-US" altLang="ja-JP" sz="2400" b="1" i="0" u="none" strike="noStrike" dirty="0">
                          <a:solidFill>
                            <a:srgbClr val="000000"/>
                          </a:solidFill>
                          <a:effectLst/>
                          <a:latin typeface="メイリオ" panose="020B0604030504040204" pitchFamily="50" charset="-128"/>
                          <a:ea typeface="メイリオ" panose="020B0604030504040204" pitchFamily="50" charset="-128"/>
                        </a:rPr>
                        <a:t>0797-32-5130</a:t>
                      </a:r>
                    </a:p>
                  </a:txBody>
                  <a:tcPr marL="7620" marR="7620" marT="7620" marB="0" anchor="ctr">
                    <a:lnL>
                      <a:noFill/>
                    </a:lnL>
                    <a:lnR>
                      <a:noFill/>
                    </a:lnR>
                    <a:lnT>
                      <a:noFill/>
                    </a:lnT>
                    <a:lnB>
                      <a:noFill/>
                    </a:lnB>
                  </a:tcPr>
                </a:tc>
                <a:extLst>
                  <a:ext uri="{0D108BD9-81ED-4DB2-BD59-A6C34878D82A}">
                    <a16:rowId xmlns:a16="http://schemas.microsoft.com/office/drawing/2014/main" xmlns="" val="3470834339"/>
                  </a:ext>
                </a:extLst>
              </a:tr>
              <a:tr h="228600">
                <a:tc>
                  <a:txBody>
                    <a:bodyPr/>
                    <a:lstStyle/>
                    <a:p>
                      <a:pPr algn="l" fontAlgn="ctr"/>
                      <a:r>
                        <a:rPr lang="en-US" sz="2400" b="1" i="0" u="none" strike="noStrike">
                          <a:solidFill>
                            <a:srgbClr val="000000"/>
                          </a:solidFill>
                          <a:effectLst/>
                          <a:latin typeface="メイリオ" panose="020B0604030504040204" pitchFamily="50" charset="-128"/>
                          <a:ea typeface="メイリオ" panose="020B0604030504040204" pitchFamily="50" charset="-128"/>
                        </a:rPr>
                        <a:t>TEL：</a:t>
                      </a:r>
                    </a:p>
                  </a:txBody>
                  <a:tcPr marL="7620" marR="7620" marT="7620" marB="0" anchor="ctr">
                    <a:lnL>
                      <a:noFill/>
                    </a:lnL>
                    <a:lnR>
                      <a:noFill/>
                    </a:lnR>
                    <a:lnT>
                      <a:noFill/>
                    </a:lnT>
                    <a:lnB>
                      <a:noFill/>
                    </a:lnB>
                  </a:tcPr>
                </a:tc>
                <a:tc>
                  <a:txBody>
                    <a:bodyPr/>
                    <a:lstStyle/>
                    <a:p>
                      <a:pPr algn="l" fontAlgn="ctr"/>
                      <a:r>
                        <a:rPr lang="en-US" altLang="ja-JP" sz="2400" b="1" i="0" u="none" strike="noStrike" dirty="0">
                          <a:solidFill>
                            <a:srgbClr val="000000"/>
                          </a:solidFill>
                          <a:effectLst/>
                          <a:latin typeface="メイリオ" panose="020B0604030504040204" pitchFamily="50" charset="-128"/>
                          <a:ea typeface="メイリオ" panose="020B0604030504040204" pitchFamily="50" charset="-128"/>
                        </a:rPr>
                        <a:t>0797-23-0620</a:t>
                      </a: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（地域連携室直通</a:t>
                      </a:r>
                      <a:r>
                        <a:rPr lang="ja-JP" altLang="en-US" sz="24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7620" marR="7620" marT="7620" marB="0" anchor="ctr">
                    <a:lnL>
                      <a:noFill/>
                    </a:lnL>
                    <a:lnR>
                      <a:noFill/>
                    </a:lnR>
                    <a:lnT>
                      <a:noFill/>
                    </a:lnT>
                    <a:lnB>
                      <a:noFill/>
                    </a:lnB>
                  </a:tcPr>
                </a:tc>
                <a:extLst>
                  <a:ext uri="{0D108BD9-81ED-4DB2-BD59-A6C34878D82A}">
                    <a16:rowId xmlns:a16="http://schemas.microsoft.com/office/drawing/2014/main" xmlns="" val="2785962821"/>
                  </a:ext>
                </a:extLst>
              </a:tr>
            </a:tbl>
          </a:graphicData>
        </a:graphic>
      </p:graphicFrame>
    </p:spTree>
    <p:extLst>
      <p:ext uri="{BB962C8B-B14F-4D97-AF65-F5344CB8AC3E}">
        <p14:creationId xmlns:p14="http://schemas.microsoft.com/office/powerpoint/2010/main" val="10284064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TotalTime>
  <Words>175</Words>
  <Application>Microsoft Office PowerPoint</Application>
  <PresentationFormat>ユーザー設定</PresentationFormat>
  <Paragraphs>57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生嶋拓己 Takumi Ikushima</dc:creator>
  <cp:lastModifiedBy>透析 センター</cp:lastModifiedBy>
  <cp:revision>23</cp:revision>
  <cp:lastPrinted>2019-09-13T01:15:54Z</cp:lastPrinted>
  <dcterms:created xsi:type="dcterms:W3CDTF">2019-01-09T02:21:16Z</dcterms:created>
  <dcterms:modified xsi:type="dcterms:W3CDTF">2019-09-13T01:16:48Z</dcterms:modified>
</cp:coreProperties>
</file>